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8" r:id="rId6"/>
    <p:sldId id="261" r:id="rId7"/>
    <p:sldId id="262" r:id="rId8"/>
  </p:sldIdLst>
  <p:sldSz cx="12192000" cy="6858000"/>
  <p:notesSz cx="12192000" cy="6858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5BDF0F6-38B1-46D5-88E4-92C10C3427F4}">
          <p14:sldIdLst>
            <p14:sldId id="256"/>
            <p14:sldId id="266"/>
            <p14:sldId id="258"/>
            <p14:sldId id="259"/>
            <p14:sldId id="268"/>
            <p14:sldId id="261"/>
          </p14:sldIdLst>
        </p14:section>
        <p14:section name="Sección sin título" id="{BB8E0B26-EBEE-4286-A3BE-4F16F99CA37D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10" clrIdx="0">
    <p:extLst>
      <p:ext uri="{19B8F6BF-5375-455C-9EA6-DF929625EA0E}">
        <p15:presenceInfo xmlns:p15="http://schemas.microsoft.com/office/powerpoint/2012/main" userId="b6298ea4ebf954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12330" autoAdjust="0"/>
    <p:restoredTop sz="94660"/>
  </p:normalViewPr>
  <p:slideViewPr>
    <p:cSldViewPr>
      <p:cViewPr varScale="1">
        <p:scale>
          <a:sx n="71" d="100"/>
          <a:sy n="71" d="100"/>
        </p:scale>
        <p:origin x="72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2467" y="0"/>
            <a:ext cx="12187036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18398" y="2011570"/>
            <a:ext cx="3320204" cy="914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200"/>
              </a:lnSpc>
              <a:spcBef>
                <a:spcPts val="360"/>
              </a:spcBef>
            </a:pPr>
            <a:r>
              <a:rPr sz="7000" b="1" spc="0" dirty="0" smtClean="0">
                <a:solidFill>
                  <a:srgbClr val="FAA31E"/>
                </a:solidFill>
                <a:latin typeface="Arial"/>
                <a:cs typeface="Arial"/>
              </a:rPr>
              <a:t>MESAS</a:t>
            </a:r>
            <a:endParaRPr sz="7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26824" y="2011570"/>
            <a:ext cx="1393741" cy="914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200"/>
              </a:lnSpc>
              <a:spcBef>
                <a:spcPts val="360"/>
              </a:spcBef>
            </a:pPr>
            <a:r>
              <a:rPr sz="7000" b="1" spc="0" dirty="0" smtClean="0">
                <a:solidFill>
                  <a:srgbClr val="FAA31E"/>
                </a:solidFill>
                <a:latin typeface="Arial"/>
                <a:cs typeface="Arial"/>
              </a:rPr>
              <a:t>DE</a:t>
            </a:r>
            <a:endParaRPr sz="7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8398" y="3078370"/>
            <a:ext cx="5690257" cy="914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200"/>
              </a:lnSpc>
              <a:spcBef>
                <a:spcPts val="360"/>
              </a:spcBef>
            </a:pPr>
            <a:r>
              <a:rPr sz="7000" b="1" spc="0" dirty="0" smtClean="0">
                <a:solidFill>
                  <a:srgbClr val="FAA31E"/>
                </a:solidFill>
                <a:latin typeface="Arial"/>
                <a:cs typeface="Arial"/>
              </a:rPr>
              <a:t>TRANSICIÓN</a:t>
            </a:r>
            <a:endParaRPr sz="7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91400" y="4236983"/>
            <a:ext cx="4253313" cy="382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lang="es-EC" b="1" spc="0" dirty="0" smtClean="0">
                <a:solidFill>
                  <a:srgbClr val="76777A"/>
                </a:solidFill>
                <a:latin typeface="Arial"/>
                <a:cs typeface="Arial"/>
              </a:rPr>
              <a:t>SECRETARÍA</a:t>
            </a:r>
            <a:r>
              <a:rPr lang="es-EC" sz="1600" b="1" spc="0" dirty="0" smtClean="0">
                <a:solidFill>
                  <a:srgbClr val="76777A"/>
                </a:solidFill>
                <a:latin typeface="Arial"/>
                <a:cs typeface="Arial"/>
              </a:rPr>
              <a:t> DE DERECHOS HUMANOS</a:t>
            </a:r>
            <a:endParaRPr sz="1600" b="1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467601" y="4619207"/>
            <a:ext cx="4100909" cy="204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76777A"/>
                </a:solidFill>
                <a:latin typeface="Arial"/>
                <a:cs typeface="Arial"/>
              </a:rPr>
              <a:t>GABINETE </a:t>
            </a:r>
            <a:r>
              <a:rPr lang="es-EC" sz="1600" dirty="0" smtClean="0">
                <a:solidFill>
                  <a:srgbClr val="76777A"/>
                </a:solidFill>
                <a:latin typeface="Arial"/>
                <a:cs typeface="Arial"/>
              </a:rPr>
              <a:t>SECTORIAL DE LO SOCIAL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467" y="-193964"/>
            <a:ext cx="1218706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0422" y="598726"/>
            <a:ext cx="2970812" cy="404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45"/>
              </a:lnSpc>
              <a:spcBef>
                <a:spcPts val="157"/>
              </a:spcBef>
            </a:pPr>
            <a:r>
              <a:rPr sz="2950" spc="0" dirty="0" smtClean="0">
                <a:solidFill>
                  <a:srgbClr val="ED7D31"/>
                </a:solidFill>
                <a:latin typeface="Arial"/>
                <a:cs typeface="Arial"/>
              </a:rPr>
              <a:t>ORGANIGRAMA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496" y="5998335"/>
            <a:ext cx="5356937" cy="326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s-EC" sz="1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C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structura aprobada con </a:t>
            </a:r>
            <a:r>
              <a:rPr lang="es-EC" sz="1000" dirty="0">
                <a:latin typeface="Arial" panose="020B0604020202020204" pitchFamily="34" charset="0"/>
                <a:cs typeface="Arial" panose="020B0604020202020204" pitchFamily="34" charset="0"/>
              </a:rPr>
              <a:t>Oficio Nro. MDT-VSP-2020-0453 de </a:t>
            </a:r>
            <a:r>
              <a:rPr lang="es-EC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es-EC" sz="1000" dirty="0">
                <a:latin typeface="Arial" panose="020B0604020202020204" pitchFamily="34" charset="0"/>
                <a:cs typeface="Arial" panose="020B0604020202020204" pitchFamily="34" charset="0"/>
              </a:rPr>
              <a:t>de agosto de 2020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90422" y="6488733"/>
            <a:ext cx="4516038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lang="es-EC" sz="1400" dirty="0" smtClean="0">
                <a:solidFill>
                  <a:srgbClr val="76777A"/>
                </a:solidFill>
                <a:latin typeface="Arial"/>
                <a:cs typeface="Arial"/>
              </a:rPr>
              <a:t>SECRETARÍA DE DERECHOS HUMANOS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6" name="5 Image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9" t="7547" r="15700"/>
          <a:stretch/>
        </p:blipFill>
        <p:spPr bwMode="auto">
          <a:xfrm>
            <a:off x="5943600" y="138953"/>
            <a:ext cx="6095999" cy="67190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upo 8"/>
          <p:cNvGrpSpPr/>
          <p:nvPr/>
        </p:nvGrpSpPr>
        <p:grpSpPr>
          <a:xfrm>
            <a:off x="264229" y="1219200"/>
            <a:ext cx="5679371" cy="4428276"/>
            <a:chOff x="264229" y="1219200"/>
            <a:chExt cx="5679371" cy="4428276"/>
          </a:xfrm>
        </p:grpSpPr>
        <p:pic>
          <p:nvPicPr>
            <p:cNvPr id="8" name="7 Imagen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229" y="1219200"/>
              <a:ext cx="5679371" cy="4428276"/>
            </a:xfrm>
            <a:prstGeom prst="rect">
              <a:avLst/>
            </a:prstGeom>
          </p:spPr>
        </p:pic>
        <p:sp>
          <p:nvSpPr>
            <p:cNvPr id="7" name="Rectángulo 6"/>
            <p:cNvSpPr/>
            <p:nvPr/>
          </p:nvSpPr>
          <p:spPr>
            <a:xfrm>
              <a:off x="2992582" y="2216726"/>
              <a:ext cx="1960418" cy="374073"/>
            </a:xfrm>
            <a:prstGeom prst="rect">
              <a:avLst/>
            </a:prstGeom>
            <a:solidFill>
              <a:srgbClr val="8000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C" sz="900"/>
                <a:t>Servicios de Proteccion Integral SPI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93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125128" y="-69273"/>
            <a:ext cx="1218706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51874" y="2074119"/>
            <a:ext cx="11443063" cy="0"/>
          </a:xfrm>
          <a:custGeom>
            <a:avLst/>
            <a:gdLst/>
            <a:ahLst/>
            <a:cxnLst/>
            <a:rect l="l" t="t" r="r" b="b"/>
            <a:pathLst>
              <a:path w="11443063">
                <a:moveTo>
                  <a:pt x="0" y="0"/>
                </a:moveTo>
                <a:lnTo>
                  <a:pt x="11443063" y="0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90422" y="549241"/>
            <a:ext cx="7969057" cy="404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45"/>
              </a:lnSpc>
              <a:spcBef>
                <a:spcPts val="157"/>
              </a:spcBef>
            </a:pPr>
            <a:r>
              <a:rPr lang="es-EC" sz="2950" spc="0" dirty="0" smtClean="0">
                <a:solidFill>
                  <a:srgbClr val="ED7D31"/>
                </a:solidFill>
                <a:latin typeface="Arial"/>
                <a:cs typeface="Arial"/>
              </a:rPr>
              <a:t>PROYECTOS EN EJECUCIÓN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6962" y="6285533"/>
            <a:ext cx="3391294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1400" spc="0" dirty="0" smtClean="0">
                <a:solidFill>
                  <a:srgbClr val="76777A"/>
                </a:solidFill>
                <a:latin typeface="Arial"/>
                <a:cs typeface="Arial"/>
              </a:rPr>
              <a:t>NOMBRE DE LA INSTITUCIÓN PÚBLICA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188" y="1443037"/>
            <a:ext cx="11431400" cy="32813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33851" marR="233309" indent="-126634">
              <a:lnSpc>
                <a:spcPts val="2100"/>
              </a:lnSpc>
              <a:spcBef>
                <a:spcPts val="585"/>
              </a:spcBef>
            </a:pP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NOMBRE</a:t>
            </a:r>
            <a:r>
              <a:rPr sz="1600" b="1" spc="-10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 DEL </a:t>
            </a:r>
            <a:r>
              <a:rPr lang="es-EC"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PROYECTO           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  EJECUCIÓN </a:t>
            </a:r>
            <a:r>
              <a:rPr lang="es-EC"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FÍSICA              </a:t>
            </a:r>
            <a:r>
              <a:rPr sz="1600" b="1" spc="7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ESTATUS*                  PRESUPUESTO</a:t>
            </a:r>
            <a:r>
              <a:rPr sz="1600" b="1" spc="-10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                  NUDOS</a:t>
            </a:r>
            <a:r>
              <a:rPr sz="1600" b="1" spc="-10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 CRÍTICOS       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224" y="2074119"/>
            <a:ext cx="1143036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58224" y="2444959"/>
            <a:ext cx="1143036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58224" y="2815799"/>
            <a:ext cx="1143036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58224" y="3186639"/>
            <a:ext cx="1143036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4"/>
          <p:cNvSpPr txBox="1"/>
          <p:nvPr/>
        </p:nvSpPr>
        <p:spPr>
          <a:xfrm>
            <a:off x="397935" y="2444959"/>
            <a:ext cx="1143036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4"/>
          <p:cNvSpPr txBox="1"/>
          <p:nvPr/>
        </p:nvSpPr>
        <p:spPr>
          <a:xfrm>
            <a:off x="448060" y="2444959"/>
            <a:ext cx="11430364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graphicFrame>
        <p:nvGraphicFramePr>
          <p:cNvPr id="66" name="6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675215"/>
              </p:ext>
            </p:extLst>
          </p:nvPr>
        </p:nvGraphicFramePr>
        <p:xfrm>
          <a:off x="543817" y="1295399"/>
          <a:ext cx="11058141" cy="4267199"/>
        </p:xfrm>
        <a:graphic>
          <a:graphicData uri="http://schemas.openxmlformats.org/drawingml/2006/table">
            <a:tbl>
              <a:tblPr/>
              <a:tblGrid>
                <a:gridCol w="4215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81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8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56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509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749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EJECUCIÓN FÍSICA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ESTATUS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NUDOS CRÍTICOS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9343"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 para la Prevención de Violencia de Género y Fortalecimiento de los Servicios de Atención a Víctimas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2.630.559,31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Restricciones en el uso de </a:t>
                      </a:r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partidas </a:t>
                      </a:r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presupuestarias </a:t>
                      </a:r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establecido por el </a:t>
                      </a:r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Ministerio de Economía y </a:t>
                      </a:r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Finanzas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343"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Creación de Redes de Medios Comunitarios, Públicos y Privados Locales REDES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12.640.000,00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Rotación </a:t>
                      </a:r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personal </a:t>
                      </a:r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ARCOTEL </a:t>
                      </a:r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 </a:t>
                      </a:r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retrasado los procesos para el </a:t>
                      </a:r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otorgamiento de </a:t>
                      </a:r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frecuencias a medios comunitarios.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34014"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Creación Implementación y Operación del Sistema Unificado de Información de Organizaciones Sociales SUIOS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9.856.757,00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Débil </a:t>
                      </a:r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coordinación </a:t>
                      </a:r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interinstitucional, lo que impide mantener actualizados los registros de organizaciones </a:t>
                      </a:r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sociales, instituciones y </a:t>
                      </a:r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ciudadanos</a:t>
                      </a:r>
                      <a:endParaRPr lang="es-EC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7007"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Fortalecimiento de las economías comunitarias en los territorios de los Pueblos y Nacionalidades Indígenas, Afroecuatorianos y Montubios PROFECPIAM”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Estado Inicial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40.000.000,00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Preparación de los instrumentos administrativos y financieros para transferencia de recursos e iniciar la ejecución.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2467" y="0"/>
            <a:ext cx="1218706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36149" y="1447800"/>
            <a:ext cx="7645851" cy="2362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2900" lvl="0" indent="-342900">
              <a:buFont typeface="+mj-lt"/>
              <a:buAutoNum type="arabicPeriod"/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6962" y="6285533"/>
            <a:ext cx="4516038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lang="es-EC" sz="1400" dirty="0" smtClean="0">
                <a:latin typeface="Arial"/>
                <a:cs typeface="Arial"/>
              </a:rPr>
              <a:t>SECRETARÍA DE DERECHOS HUMANOS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11"/>
          <p:cNvSpPr txBox="1"/>
          <p:nvPr/>
        </p:nvSpPr>
        <p:spPr>
          <a:xfrm>
            <a:off x="343197" y="722074"/>
            <a:ext cx="7969057" cy="404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45"/>
              </a:lnSpc>
              <a:spcBef>
                <a:spcPts val="157"/>
              </a:spcBef>
            </a:pPr>
            <a:r>
              <a:rPr lang="es-EC" sz="2700" dirty="0">
                <a:solidFill>
                  <a:srgbClr val="ED7D31"/>
                </a:solidFill>
                <a:latin typeface="Arial"/>
                <a:cs typeface="Arial"/>
              </a:rPr>
              <a:t>SERVICIOS INSTITUCIONALES CLAVES</a:t>
            </a:r>
            <a:endParaRPr sz="2700" dirty="0">
              <a:solidFill>
                <a:srgbClr val="ED7D31"/>
              </a:solidFill>
              <a:latin typeface="Arial"/>
              <a:cs typeface="Arial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70124" y="1676400"/>
            <a:ext cx="900727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s-EC" sz="1400" b="1" dirty="0">
                <a:latin typeface="Arial" panose="020B0604020202020204" pitchFamily="34" charset="0"/>
                <a:cs typeface="Arial" panose="020B0604020202020204" pitchFamily="34" charset="0"/>
              </a:rPr>
              <a:t>Atención integral para la protección a MNNA </a:t>
            </a:r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y sus familias víctimas de violencia:  </a:t>
            </a:r>
            <a:r>
              <a:rPr lang="es-EC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Servicios de Protección Integral SPI con acompañamiento psicológico, promoción social y orientación legal, 17 Centros de Atención </a:t>
            </a:r>
            <a:r>
              <a:rPr lang="es-EC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Integral </a:t>
            </a:r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y 5 Casas de Acogida.  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C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Registro y Actualización de Actos Administrativos </a:t>
            </a:r>
            <a:r>
              <a:rPr lang="es-EC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organizaciones religiosas, civiles y sociales, nacionalidades y pueblos:  Sistema SUIOS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EC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Atención </a:t>
            </a:r>
            <a:r>
              <a:rPr lang="es-EC" sz="1400" b="1" dirty="0">
                <a:latin typeface="Arial" panose="020B0604020202020204" pitchFamily="34" charset="0"/>
                <a:cs typeface="Arial" panose="020B0604020202020204" pitchFamily="34" charset="0"/>
              </a:rPr>
              <a:t>en la restitución de derechos </a:t>
            </a:r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de niñas, niños y adolescentes en los casos de visitas, restituciones, alimentos y medidas de protección en el ámbito internacional.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EC" sz="1400" b="1" dirty="0">
                <a:latin typeface="Arial" panose="020B0604020202020204" pitchFamily="34" charset="0"/>
                <a:cs typeface="Arial" panose="020B0604020202020204" pitchFamily="34" charset="0"/>
              </a:rPr>
              <a:t>Monitoreo a Pueblos Indígenas en Aislamiento Voluntario</a:t>
            </a:r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, responde al marco normativo y leyes nacionales e internacionales de protección de PIAV</a:t>
            </a:r>
            <a:r>
              <a:rPr lang="es-EC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EC" sz="1400" b="1" dirty="0">
                <a:latin typeface="Arial" panose="020B0604020202020204" pitchFamily="34" charset="0"/>
                <a:cs typeface="Arial" panose="020B0604020202020204" pitchFamily="34" charset="0"/>
              </a:rPr>
              <a:t>Autoridad Central </a:t>
            </a:r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para procesos llevados con base en Convenios Internacionales en relación con restitución internacional de </a:t>
            </a:r>
            <a:r>
              <a:rPr lang="es-EC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niñas</a:t>
            </a:r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, niños y adolescentes, cobro de alimentos en el exterior, visitas y medidas de protección parental internacionales.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EC" sz="1400" b="1" dirty="0">
                <a:latin typeface="Arial" panose="020B0604020202020204" pitchFamily="34" charset="0"/>
                <a:cs typeface="Arial" panose="020B0604020202020204" pitchFamily="34" charset="0"/>
              </a:rPr>
              <a:t>Calidad comunitaria</a:t>
            </a:r>
            <a:r>
              <a:rPr lang="es-EC" sz="1400" dirty="0">
                <a:latin typeface="Arial" panose="020B0604020202020204" pitchFamily="34" charset="0"/>
                <a:cs typeface="Arial" panose="020B0604020202020204" pitchFamily="34" charset="0"/>
              </a:rPr>
              <a:t>, pertenece a la competencia de plurinacionalidad e interculturalidad. El Ministerio de Turismo solicita resolución e informe a fin de entregar a una comunidad el aval que permita prestar servicios de turismo comunitario</a:t>
            </a:r>
            <a:r>
              <a:rPr lang="es-EC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C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ject 11"/>
          <p:cNvSpPr>
            <a:spLocks noChangeArrowheads="1"/>
          </p:cNvSpPr>
          <p:nvPr/>
        </p:nvSpPr>
        <p:spPr bwMode="auto">
          <a:xfrm>
            <a:off x="152400" y="47625"/>
            <a:ext cx="12187238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C" altLang="es-EC"/>
          </a:p>
        </p:txBody>
      </p:sp>
      <p:sp>
        <p:nvSpPr>
          <p:cNvPr id="2051" name="object 24"/>
          <p:cNvSpPr>
            <a:spLocks/>
          </p:cNvSpPr>
          <p:nvPr/>
        </p:nvSpPr>
        <p:spPr bwMode="auto">
          <a:xfrm>
            <a:off x="698500" y="2676525"/>
            <a:ext cx="11126788" cy="0"/>
          </a:xfrm>
          <a:custGeom>
            <a:avLst/>
            <a:gdLst>
              <a:gd name="T0" fmla="*/ 0 w 11126870"/>
              <a:gd name="T1" fmla="*/ 11126870 w 11126870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11126870">
                <a:moveTo>
                  <a:pt x="0" y="0"/>
                </a:moveTo>
                <a:lnTo>
                  <a:pt x="11126870" y="0"/>
                </a:lnTo>
              </a:path>
            </a:pathLst>
          </a:custGeom>
          <a:noFill/>
          <a:ln w="38099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EC"/>
          </a:p>
        </p:txBody>
      </p:sp>
      <p:sp>
        <p:nvSpPr>
          <p:cNvPr id="10" name="object 10"/>
          <p:cNvSpPr txBox="1"/>
          <p:nvPr/>
        </p:nvSpPr>
        <p:spPr>
          <a:xfrm>
            <a:off x="390525" y="582613"/>
            <a:ext cx="1825625" cy="403225"/>
          </a:xfrm>
          <a:prstGeom prst="rect">
            <a:avLst/>
          </a:prstGeom>
        </p:spPr>
        <p:txBody>
          <a:bodyPr lIns="0" tIns="0" rIns="0" bIns="0"/>
          <a:lstStyle/>
          <a:p>
            <a:pPr marL="12700" eaLnBrk="1" fontAlgn="auto" hangingPunct="1">
              <a:lnSpc>
                <a:spcPts val="3135"/>
              </a:lnSpc>
              <a:spcBef>
                <a:spcPts val="156"/>
              </a:spcBef>
              <a:spcAft>
                <a:spcPts val="0"/>
              </a:spcAft>
              <a:defRPr/>
            </a:pPr>
            <a:r>
              <a:rPr sz="2950" dirty="0">
                <a:solidFill>
                  <a:srgbClr val="ED7D31"/>
                </a:solidFill>
                <a:latin typeface="Arial"/>
                <a:cs typeface="Arial"/>
              </a:rPr>
              <a:t>ESTATUS</a:t>
            </a:r>
            <a:endParaRPr sz="2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38375" y="582613"/>
            <a:ext cx="2413000" cy="403225"/>
          </a:xfrm>
          <a:prstGeom prst="rect">
            <a:avLst/>
          </a:prstGeom>
        </p:spPr>
        <p:txBody>
          <a:bodyPr lIns="0" tIns="0" rIns="0" bIns="0"/>
          <a:lstStyle/>
          <a:p>
            <a:pPr marL="12700" eaLnBrk="1" fontAlgn="auto" hangingPunct="1">
              <a:lnSpc>
                <a:spcPts val="3135"/>
              </a:lnSpc>
              <a:spcBef>
                <a:spcPts val="156"/>
              </a:spcBef>
              <a:spcAft>
                <a:spcPts val="0"/>
              </a:spcAft>
              <a:defRPr/>
            </a:pPr>
            <a:r>
              <a:rPr sz="2950" dirty="0">
                <a:solidFill>
                  <a:srgbClr val="ED7D31"/>
                </a:solidFill>
                <a:latin typeface="Arial"/>
                <a:cs typeface="Arial"/>
              </a:rPr>
              <a:t>FINANCIERO</a:t>
            </a:r>
            <a:endParaRPr sz="2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73600" y="582613"/>
            <a:ext cx="923925" cy="403225"/>
          </a:xfrm>
          <a:prstGeom prst="rect">
            <a:avLst/>
          </a:prstGeom>
        </p:spPr>
        <p:txBody>
          <a:bodyPr lIns="0" tIns="0" rIns="0" bIns="0"/>
          <a:lstStyle/>
          <a:p>
            <a:pPr marL="12700" eaLnBrk="1" fontAlgn="auto" hangingPunct="1">
              <a:lnSpc>
                <a:spcPts val="3135"/>
              </a:lnSpc>
              <a:spcBef>
                <a:spcPts val="156"/>
              </a:spcBef>
              <a:spcAft>
                <a:spcPts val="0"/>
              </a:spcAft>
              <a:defRPr/>
            </a:pPr>
            <a:r>
              <a:rPr sz="2950" dirty="0">
                <a:solidFill>
                  <a:srgbClr val="ED7D31"/>
                </a:solidFill>
                <a:latin typeface="Arial"/>
                <a:cs typeface="Arial"/>
              </a:rPr>
              <a:t>2021</a:t>
            </a:r>
            <a:endParaRPr sz="2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19750" y="809625"/>
            <a:ext cx="2262188" cy="123825"/>
          </a:xfrm>
          <a:prstGeom prst="rect">
            <a:avLst/>
          </a:prstGeom>
        </p:spPr>
        <p:txBody>
          <a:bodyPr lIns="0" tIns="0" rIns="0" bIns="0"/>
          <a:lstStyle/>
          <a:p>
            <a:pPr marL="12700" eaLnBrk="1" fontAlgn="auto" hangingPunct="1">
              <a:lnSpc>
                <a:spcPct val="95825"/>
              </a:lnSpc>
              <a:spcBef>
                <a:spcPts val="15"/>
              </a:spcBef>
              <a:spcAft>
                <a:spcPts val="0"/>
              </a:spcAft>
              <a:defRPr/>
            </a:pPr>
            <a:r>
              <a:rPr sz="750" dirty="0">
                <a:solidFill>
                  <a:srgbClr val="ED7D31"/>
                </a:solidFill>
                <a:latin typeface="Arial"/>
                <a:cs typeface="Arial"/>
              </a:rPr>
              <a:t>(PRESUPUESTO</a:t>
            </a:r>
            <a:r>
              <a:rPr sz="750" spc="123" dirty="0">
                <a:solidFill>
                  <a:srgbClr val="ED7D31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ED7D31"/>
                </a:solidFill>
                <a:latin typeface="Arial"/>
                <a:cs typeface="Arial"/>
              </a:rPr>
              <a:t>CORRIENTE</a:t>
            </a:r>
            <a:r>
              <a:rPr sz="750" spc="93" dirty="0">
                <a:solidFill>
                  <a:srgbClr val="ED7D31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ED7D31"/>
                </a:solidFill>
                <a:latin typeface="Arial"/>
                <a:cs typeface="Arial"/>
              </a:rPr>
              <a:t>Y</a:t>
            </a:r>
            <a:r>
              <a:rPr sz="750" spc="14" dirty="0">
                <a:solidFill>
                  <a:srgbClr val="ED7D31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ED7D31"/>
                </a:solidFill>
                <a:latin typeface="Arial"/>
                <a:cs typeface="Arial"/>
              </a:rPr>
              <a:t>DE</a:t>
            </a:r>
            <a:r>
              <a:rPr sz="750" spc="25" dirty="0">
                <a:solidFill>
                  <a:srgbClr val="ED7D31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ED7D31"/>
                </a:solidFill>
                <a:latin typeface="Arial"/>
                <a:cs typeface="Arial"/>
              </a:rPr>
              <a:t>INVERSIÓN)</a:t>
            </a:r>
            <a:endParaRPr sz="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400" y="4637881"/>
            <a:ext cx="3252788" cy="306388"/>
          </a:xfrm>
          <a:prstGeom prst="rect">
            <a:avLst/>
          </a:prstGeom>
        </p:spPr>
        <p:txBody>
          <a:bodyPr lIns="0" tIns="0" rIns="0" bIns="0"/>
          <a:lstStyle/>
          <a:p>
            <a:pPr marL="12700" algn="ctr" eaLnBrk="1" fontAlgn="auto" hangingPunct="1">
              <a:lnSpc>
                <a:spcPts val="1150"/>
              </a:lnSpc>
              <a:spcBef>
                <a:spcPts val="57"/>
              </a:spcBef>
              <a:spcAft>
                <a:spcPts val="0"/>
              </a:spcAft>
              <a:defRPr/>
            </a:pPr>
            <a:endParaRPr lang="es-ES" sz="1400" b="1" baseline="273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 eaLnBrk="1" fontAlgn="auto" hangingPunct="1">
              <a:lnSpc>
                <a:spcPts val="1150"/>
              </a:lnSpc>
              <a:spcBef>
                <a:spcPts val="57"/>
              </a:spcBef>
              <a:spcAft>
                <a:spcPts val="0"/>
              </a:spcAft>
              <a:defRPr/>
            </a:pPr>
            <a:r>
              <a:rPr sz="1400" b="1" baseline="2730" dirty="0">
                <a:latin typeface="Arial" panose="020B0604020202020204" pitchFamily="34" charset="0"/>
                <a:cs typeface="Arial" panose="020B0604020202020204" pitchFamily="34" charset="0"/>
              </a:rPr>
              <a:t>ACTUALIZADO</a:t>
            </a:r>
            <a:r>
              <a:rPr sz="1400" b="1" spc="-56" baseline="27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baseline="2730" dirty="0">
                <a:latin typeface="Arial" panose="020B0604020202020204" pitchFamily="34" charset="0"/>
                <a:cs typeface="Arial" panose="020B0604020202020204" pitchFamily="34" charset="0"/>
              </a:rPr>
              <a:t> A</a:t>
            </a:r>
            <a:r>
              <a:rPr sz="1400" baseline="273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EC" sz="1400" baseline="273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baseline="2730" dirty="0" smtClean="0"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s-ES" sz="1400" baseline="2730" dirty="0">
                <a:latin typeface="Arial" panose="020B0604020202020204" pitchFamily="34" charset="0"/>
                <a:cs typeface="Arial" panose="020B0604020202020204" pitchFamily="34" charset="0"/>
              </a:rPr>
              <a:t>de abril de 2021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563" y="6284913"/>
            <a:ext cx="4821237" cy="414337"/>
          </a:xfrm>
          <a:prstGeom prst="rect">
            <a:avLst/>
          </a:prstGeom>
        </p:spPr>
        <p:txBody>
          <a:bodyPr lIns="0" tIns="0" rIns="0" bIns="0"/>
          <a:lstStyle/>
          <a:p>
            <a:pPr marL="12700" eaLnBrk="1" fontAlgn="auto" hangingPunct="1">
              <a:lnSpc>
                <a:spcPts val="1530"/>
              </a:lnSpc>
              <a:spcBef>
                <a:spcPts val="76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SECRETARIA DE DERECHOS HUMANOS</a:t>
            </a:r>
            <a:endParaRPr sz="1600" b="1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58" name="object 2"/>
          <p:cNvSpPr txBox="1">
            <a:spLocks noChangeArrowheads="1"/>
          </p:cNvSpPr>
          <p:nvPr/>
        </p:nvSpPr>
        <p:spPr bwMode="auto">
          <a:xfrm>
            <a:off x="704850" y="2676525"/>
            <a:ext cx="111140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54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000"/>
              </a:lnSpc>
            </a:pPr>
            <a:endParaRPr lang="es-EC" altLang="es-EC" sz="1000"/>
          </a:p>
        </p:txBody>
      </p:sp>
      <p:graphicFrame>
        <p:nvGraphicFramePr>
          <p:cNvPr id="25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986466"/>
              </p:ext>
            </p:extLst>
          </p:nvPr>
        </p:nvGraphicFramePr>
        <p:xfrm>
          <a:off x="1066800" y="2162175"/>
          <a:ext cx="10134600" cy="2287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95425"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ASIGNACIÓN INICIAL</a:t>
                      </a:r>
                    </a:p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(USD)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CODIFICADO</a:t>
                      </a:r>
                    </a:p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(USD) 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COMPROMETIDO</a:t>
                      </a:r>
                    </a:p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(USD) 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DEVENGADO</a:t>
                      </a:r>
                    </a:p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(USD) 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DÉFICIT CORRIENTE 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DÉFICIT INVERSIÓN</a:t>
                      </a:r>
                    </a:p>
                  </a:txBody>
                  <a:tcPr marL="91443" marR="91443" marT="45718" marB="4571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1961"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9.494.890,36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8.754.394,97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3.797.503,19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2.480.377,49</a:t>
                      </a: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139.987,48</a:t>
                      </a:r>
                      <a:endParaRPr lang="es-EC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18" marB="4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213.328,16</a:t>
                      </a:r>
                      <a:endParaRPr lang="es-EC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18" marB="4571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6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152400" y="0"/>
            <a:ext cx="1218706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fontAlgn="b"/>
            <a:endParaRPr lang="es-EC" dirty="0">
              <a:solidFill>
                <a:srgbClr val="000000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50182" y="1949619"/>
            <a:ext cx="10691633" cy="0"/>
          </a:xfrm>
          <a:custGeom>
            <a:avLst/>
            <a:gdLst/>
            <a:ahLst/>
            <a:cxnLst/>
            <a:rect l="l" t="t" r="r" b="b"/>
            <a:pathLst>
              <a:path w="10691633">
                <a:moveTo>
                  <a:pt x="0" y="0"/>
                </a:moveTo>
                <a:lnTo>
                  <a:pt x="10691633" y="0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90422" y="627682"/>
            <a:ext cx="5553178" cy="404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45"/>
              </a:lnSpc>
              <a:spcBef>
                <a:spcPts val="157"/>
              </a:spcBef>
            </a:pPr>
            <a:r>
              <a:rPr sz="2950" spc="0" dirty="0" smtClean="0">
                <a:solidFill>
                  <a:srgbClr val="ED7D31"/>
                </a:solidFill>
                <a:latin typeface="Arial"/>
                <a:cs typeface="Arial"/>
              </a:rPr>
              <a:t>RESUMEN</a:t>
            </a:r>
            <a:r>
              <a:rPr lang="es-EC" sz="2950" spc="0" dirty="0" smtClean="0">
                <a:solidFill>
                  <a:srgbClr val="ED7D31"/>
                </a:solidFill>
                <a:latin typeface="Arial"/>
                <a:cs typeface="Arial"/>
              </a:rPr>
              <a:t> DE NÓMINA 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36" name="object 2"/>
          <p:cNvSpPr txBox="1"/>
          <p:nvPr/>
        </p:nvSpPr>
        <p:spPr>
          <a:xfrm>
            <a:off x="422444" y="6327674"/>
            <a:ext cx="4516038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lang="es-EC" sz="1400" dirty="0" smtClean="0">
                <a:latin typeface="Arial"/>
                <a:cs typeface="Arial"/>
              </a:rPr>
              <a:t>SECRETARÍA DE DERECHOS HUMANOS</a:t>
            </a: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37" name="3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03783"/>
              </p:ext>
            </p:extLst>
          </p:nvPr>
        </p:nvGraphicFramePr>
        <p:xfrm>
          <a:off x="2604678" y="1501676"/>
          <a:ext cx="7282507" cy="3505200"/>
        </p:xfrm>
        <a:graphic>
          <a:graphicData uri="http://schemas.openxmlformats.org/drawingml/2006/table">
            <a:tbl>
              <a:tblPr/>
              <a:tblGrid>
                <a:gridCol w="31103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195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5156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DE CONTRATO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CANTIDAD DE FUNCIONARIOS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 CUBIERTA HASTA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de Trabajo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EC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38" marR="8238" marT="823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C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31/12/2021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38" marR="8238" marT="823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10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C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Ley Orgánica de Servicio Público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Nombramiento Provisional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C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s-EC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38" marR="8238" marT="823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C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31/12/2021 (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s-EC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238" marR="8238" marT="823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Nombramiento Definitivo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39</a:t>
                      </a:r>
                      <a:r>
                        <a:rPr lang="es-EC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C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31/12/2021 (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s-EC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Contratos Ocasionales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C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  <a:endParaRPr lang="es-EC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38" marR="8238" marT="823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C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31/12/2021</a:t>
                      </a:r>
                    </a:p>
                  </a:txBody>
                  <a:tcPr marL="8238" marR="8238" marT="823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325</a:t>
                      </a:r>
                      <a:r>
                        <a:rPr lang="es-EC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9" name="object 12"/>
          <p:cNvSpPr txBox="1"/>
          <p:nvPr/>
        </p:nvSpPr>
        <p:spPr>
          <a:xfrm>
            <a:off x="2604677" y="5072629"/>
            <a:ext cx="7282507" cy="5661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fontAlgn="b"/>
            <a:r>
              <a:rPr lang="es-MX" sz="1200" dirty="0" smtClean="0">
                <a:solidFill>
                  <a:srgbClr val="000000"/>
                </a:solidFill>
              </a:rPr>
              <a:t>(*) Existe </a:t>
            </a:r>
            <a:r>
              <a:rPr lang="es-MX" sz="1200" dirty="0">
                <a:solidFill>
                  <a:srgbClr val="000000"/>
                </a:solidFill>
              </a:rPr>
              <a:t>desfinanciamiento en el </a:t>
            </a:r>
            <a:r>
              <a:rPr lang="es-MX" sz="1200" dirty="0" err="1">
                <a:solidFill>
                  <a:srgbClr val="000000"/>
                </a:solidFill>
              </a:rPr>
              <a:t>item</a:t>
            </a:r>
            <a:r>
              <a:rPr lang="es-MX" sz="1200" dirty="0">
                <a:solidFill>
                  <a:srgbClr val="000000"/>
                </a:solidFill>
              </a:rPr>
              <a:t> 510105 del grupo 51 (nombramientos), </a:t>
            </a:r>
            <a:r>
              <a:rPr lang="es-MX" sz="1200" dirty="0" smtClean="0">
                <a:solidFill>
                  <a:srgbClr val="000000"/>
                </a:solidFill>
              </a:rPr>
              <a:t>por 139,987, por recorte realizado por el MEF</a:t>
            </a:r>
            <a:endParaRPr lang="es-EC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4935" y="0"/>
            <a:ext cx="12187064" cy="680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398186">
              <a:lnSpc>
                <a:spcPct val="95825"/>
              </a:lnSpc>
              <a:spcBef>
                <a:spcPts val="3000"/>
              </a:spcBef>
            </a:pPr>
            <a:r>
              <a:rPr sz="2950" spc="0" dirty="0" smtClean="0">
                <a:latin typeface="Arial"/>
                <a:cs typeface="Arial"/>
              </a:rPr>
              <a:t>AGENDA</a:t>
            </a:r>
            <a:r>
              <a:rPr sz="2950" spc="72" dirty="0" smtClean="0">
                <a:latin typeface="Arial"/>
                <a:cs typeface="Arial"/>
              </a:rPr>
              <a:t> </a:t>
            </a:r>
            <a:r>
              <a:rPr sz="2950" spc="0" dirty="0" smtClean="0">
                <a:latin typeface="Arial"/>
                <a:cs typeface="Arial"/>
              </a:rPr>
              <a:t>DE</a:t>
            </a:r>
            <a:r>
              <a:rPr sz="2950" spc="29" dirty="0" smtClean="0">
                <a:latin typeface="Arial"/>
                <a:cs typeface="Arial"/>
              </a:rPr>
              <a:t> </a:t>
            </a:r>
            <a:r>
              <a:rPr sz="2950" spc="0" dirty="0" smtClean="0">
                <a:latin typeface="Arial"/>
                <a:cs typeface="Arial"/>
              </a:rPr>
              <a:t>LOS</a:t>
            </a:r>
            <a:r>
              <a:rPr sz="2950" spc="29" dirty="0" smtClean="0">
                <a:latin typeface="Arial"/>
                <a:cs typeface="Arial"/>
              </a:rPr>
              <a:t> </a:t>
            </a:r>
            <a:r>
              <a:rPr sz="2950" spc="0" dirty="0" smtClean="0">
                <a:latin typeface="Arial"/>
                <a:cs typeface="Arial"/>
              </a:rPr>
              <a:t>PRIMEROS</a:t>
            </a:r>
            <a:r>
              <a:rPr sz="2950" spc="37" dirty="0" smtClean="0">
                <a:latin typeface="Arial"/>
                <a:cs typeface="Arial"/>
              </a:rPr>
              <a:t> </a:t>
            </a:r>
            <a:r>
              <a:rPr sz="2950" spc="0" dirty="0" smtClean="0">
                <a:latin typeface="Arial"/>
                <a:cs typeface="Arial"/>
              </a:rPr>
              <a:t>100</a:t>
            </a:r>
            <a:r>
              <a:rPr sz="2950" spc="9" dirty="0" smtClean="0">
                <a:latin typeface="Arial"/>
                <a:cs typeface="Arial"/>
              </a:rPr>
              <a:t> </a:t>
            </a:r>
            <a:r>
              <a:rPr sz="2950" spc="0" dirty="0" smtClean="0">
                <a:latin typeface="Arial"/>
                <a:cs typeface="Arial"/>
              </a:rPr>
              <a:t>DÍAS</a:t>
            </a:r>
            <a:endParaRPr sz="2950">
              <a:latin typeface="Arial"/>
              <a:cs typeface="Arial"/>
            </a:endParaRPr>
          </a:p>
          <a:p>
            <a:pPr marL="1038988">
              <a:lnSpc>
                <a:spcPct val="101725"/>
              </a:lnSpc>
              <a:spcBef>
                <a:spcPts val="9564"/>
              </a:spcBef>
            </a:pPr>
            <a:r>
              <a:rPr sz="1800" b="1" dirty="0" smtClean="0">
                <a:latin typeface="Calibri"/>
                <a:cs typeface="Calibri"/>
              </a:rPr>
              <a:t>FECHA   </a:t>
            </a:r>
            <a:r>
              <a:rPr sz="1800" b="1" spc="0" dirty="0" smtClean="0">
                <a:latin typeface="Calibri"/>
                <a:cs typeface="Calibri"/>
              </a:rPr>
              <a:t>                                                             </a:t>
            </a:r>
            <a:r>
              <a:rPr sz="1800" b="1" spc="123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HITO    </a:t>
            </a:r>
            <a:endParaRPr sz="1800">
              <a:latin typeface="Calibri"/>
              <a:cs typeface="Calibri"/>
            </a:endParaRPr>
          </a:p>
          <a:p>
            <a:pPr marL="1038988">
              <a:lnSpc>
                <a:spcPct val="101725"/>
              </a:lnSpc>
              <a:spcBef>
                <a:spcPts val="1402"/>
              </a:spcBef>
            </a:pPr>
            <a:r>
              <a:rPr sz="1800" dirty="0" smtClean="0">
                <a:latin typeface="Calibri"/>
                <a:cs typeface="Calibri"/>
              </a:rPr>
              <a:t>Dd/mm/aa   </a:t>
            </a:r>
            <a:r>
              <a:rPr sz="1800" spc="0" dirty="0" smtClean="0">
                <a:latin typeface="Calibri"/>
                <a:cs typeface="Calibri"/>
              </a:rPr>
              <a:t> </a:t>
            </a:r>
            <a:endParaRPr sz="1800">
              <a:latin typeface="Calibri"/>
              <a:cs typeface="Calibri"/>
            </a:endParaRPr>
          </a:p>
          <a:p>
            <a:pPr marL="444726">
              <a:lnSpc>
                <a:spcPct val="95825"/>
              </a:lnSpc>
              <a:spcBef>
                <a:spcPts val="27060"/>
              </a:spcBef>
            </a:pPr>
            <a:r>
              <a:rPr sz="1400" spc="0" dirty="0" smtClean="0">
                <a:solidFill>
                  <a:srgbClr val="76777A"/>
                </a:solidFill>
                <a:latin typeface="Arial"/>
                <a:cs typeface="Arial"/>
              </a:rPr>
              <a:t>NOMBRE DE LA INSTITUCIÓN PÚBLICA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67" y="0"/>
            <a:ext cx="1218706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28534" y="-152400"/>
            <a:ext cx="12187064" cy="68580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9553" y="450249"/>
            <a:ext cx="4257777" cy="404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45"/>
              </a:lnSpc>
              <a:spcBef>
                <a:spcPts val="157"/>
              </a:spcBef>
            </a:pPr>
            <a:r>
              <a:rPr sz="2950" spc="0" dirty="0" smtClean="0">
                <a:solidFill>
                  <a:srgbClr val="ED7D31"/>
                </a:solidFill>
                <a:latin typeface="Arial"/>
                <a:cs typeface="Arial"/>
              </a:rPr>
              <a:t>TEMAS</a:t>
            </a:r>
            <a:r>
              <a:rPr lang="es-EC" sz="2950" spc="0" dirty="0" smtClean="0">
                <a:solidFill>
                  <a:srgbClr val="ED7D31"/>
                </a:solidFill>
                <a:latin typeface="Arial"/>
                <a:cs typeface="Arial"/>
              </a:rPr>
              <a:t> URGENTES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3692" y="1501951"/>
            <a:ext cx="4996508" cy="3775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Implementación Fondo </a:t>
            </a:r>
            <a:r>
              <a:rPr lang="es-EC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Spotlight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y articulación del Sistema Nacional de Prevención y Erradicación de la Violencia Contra las Mujeres, Niñas, Niños y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Adolescentes;</a:t>
            </a:r>
            <a:endParaRPr lang="es-EC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Implementación del "Proyecto de Fortalecimiento de las Economías Comunitarias en los Territorios de los Pueblos y Nacionalidades Indígenas, Afroecuatorianos Y Montubios PROFECPIAM”, SDH-Banco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Mundial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s-EC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de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la Política Intersectorial de Prevención del Embarazo en Niñas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 Adolescentes; conformación de la Mesa de articulación para el cumplimiento del Caso Guzmán </a:t>
            </a:r>
            <a:r>
              <a:rPr lang="es-EC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Albarracin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  y, protocolo unificado.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Concluir el proceso de reparación material a víctimas documentadas en el Informe de la Comisión de la Verdad luego de que se alcance la reparación de todas las víctimas.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Fortalecer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el Sistema de Monitoreo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 la Estación </a:t>
            </a:r>
            <a:r>
              <a:rPr lang="es-EC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Shiripuno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para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la identificación de amenazas que puedan poner en riesgo la vida de los pueblos en aislamiento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voluntario;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Monitoreo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y evaluación del cumplimiento de derechos, normas jurídicas y políticas nacionales en derechos humanos, a los órganos de los Tratados y Procedimientos Especiales en esta materia. </a:t>
            </a:r>
          </a:p>
          <a:p>
            <a:pPr lvl="0" algn="just"/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9553" y="6003701"/>
            <a:ext cx="397229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50"/>
              </a:lnSpc>
              <a:spcBef>
                <a:spcPts val="57"/>
              </a:spcBef>
            </a:pPr>
            <a:endParaRPr sz="1000" dirty="0">
              <a:latin typeface="Calibri"/>
              <a:cs typeface="Calibri"/>
            </a:endParaRPr>
          </a:p>
        </p:txBody>
      </p:sp>
      <p:sp>
        <p:nvSpPr>
          <p:cNvPr id="10" name="object 2"/>
          <p:cNvSpPr txBox="1"/>
          <p:nvPr/>
        </p:nvSpPr>
        <p:spPr>
          <a:xfrm>
            <a:off x="413692" y="6343560"/>
            <a:ext cx="4516038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lang="es-EC" sz="1400" dirty="0" smtClean="0">
                <a:latin typeface="Arial"/>
                <a:cs typeface="Arial"/>
              </a:rPr>
              <a:t>SECRETARÍA DE DERECHOS HUMANOS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6172200" y="1501951"/>
            <a:ext cx="5486400" cy="44859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2900" lvl="0" indent="-342900" algn="just">
              <a:buFont typeface="+mj-lt"/>
              <a:buAutoNum type="arabicPeriod" startAt="7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Implementación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del Sistema de Registro Único de Violencia contra las Mujeres  y  el Observatorio Nacional de Violencia contra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Mujeres</a:t>
            </a:r>
            <a:endParaRPr lang="es-EC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7"/>
            </a:pP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Automatizar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los procesos de legalización, registro y documentación de organizaciones religiosas y de comunidades, pueblos y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nacionalidades e institucionalizar el proyecto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SUIOS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Concluir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con la normativa para el reconocimiento de Comunidades, Pueblos y Nacionalidades y sus Formas de Organización Social y de las Organizaciones Religiosas;</a:t>
            </a:r>
          </a:p>
          <a:p>
            <a:pPr marL="342900" lvl="0" indent="-342900" algn="just">
              <a:buFont typeface="+mj-lt"/>
              <a:buAutoNum type="arabicPeriod" startAt="7"/>
            </a:pP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Implementar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en coordinación con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MSP,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“Norma Técnica en Salud para Pueblos Indígenas en Aislamiento Voluntario y en Contacto Inicial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”;</a:t>
            </a:r>
            <a:endParaRPr lang="es-EC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 startAt="7"/>
            </a:pP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Realizar el 15vo monitoreo ciudadano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 presentar el informe de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de interés Nacional sobre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explotación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petrolera en los bloques 31 y 43 dentro del Parque Nacional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Yasuní;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 startAt="7"/>
            </a:pP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Establecer rubros para pasivos,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cerrar deudas, y,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proyectos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heredados del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ex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MJDHC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C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 startAt="7"/>
            </a:pP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Seguimiento para la adjudicación definitiva de frecuencias de las 14 radios de las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nacionalidades </a:t>
            </a:r>
            <a:r>
              <a:rPr lang="es-EC" sz="1200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ARCOTEL.</a:t>
            </a:r>
          </a:p>
          <a:p>
            <a:pPr marL="342900" lvl="0" indent="-342900" algn="just">
              <a:buFont typeface="+mj-lt"/>
              <a:buAutoNum type="arabicPeriod" startAt="7"/>
            </a:pPr>
            <a:r>
              <a:rPr lang="es-EC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Fortalecer la institucionalidad de la Secretaría de Derechos Humanos</a:t>
            </a:r>
            <a:endParaRPr lang="es-EC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850</Words>
  <Application>Microsoft Office PowerPoint</Application>
  <PresentationFormat>Panorámica</PresentationFormat>
  <Paragraphs>111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CALERO LARREA LORENA ALEXANDRA</dc:creator>
  <cp:lastModifiedBy>Usuario de Windows</cp:lastModifiedBy>
  <cp:revision>51</cp:revision>
  <dcterms:modified xsi:type="dcterms:W3CDTF">2021-04-23T00:05:12Z</dcterms:modified>
</cp:coreProperties>
</file>